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31"/>
  </p:notesMasterIdLst>
  <p:sldIdLst>
    <p:sldId id="256" r:id="rId2"/>
    <p:sldId id="427" r:id="rId3"/>
    <p:sldId id="428" r:id="rId4"/>
    <p:sldId id="429" r:id="rId5"/>
    <p:sldId id="430" r:id="rId6"/>
    <p:sldId id="451" r:id="rId7"/>
    <p:sldId id="431" r:id="rId8"/>
    <p:sldId id="432" r:id="rId9"/>
    <p:sldId id="435" r:id="rId10"/>
    <p:sldId id="433" r:id="rId11"/>
    <p:sldId id="434" r:id="rId12"/>
    <p:sldId id="436" r:id="rId13"/>
    <p:sldId id="437" r:id="rId14"/>
    <p:sldId id="438" r:id="rId15"/>
    <p:sldId id="439" r:id="rId16"/>
    <p:sldId id="440" r:id="rId17"/>
    <p:sldId id="441" r:id="rId18"/>
    <p:sldId id="442" r:id="rId19"/>
    <p:sldId id="443" r:id="rId20"/>
    <p:sldId id="444" r:id="rId21"/>
    <p:sldId id="445" r:id="rId22"/>
    <p:sldId id="446" r:id="rId23"/>
    <p:sldId id="447" r:id="rId24"/>
    <p:sldId id="448" r:id="rId25"/>
    <p:sldId id="449" r:id="rId26"/>
    <p:sldId id="450" r:id="rId27"/>
    <p:sldId id="452" r:id="rId28"/>
    <p:sldId id="453" r:id="rId29"/>
    <p:sldId id="295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1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799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1708" userDrawn="1">
          <p15:clr>
            <a:srgbClr val="A4A3A4"/>
          </p15:clr>
        </p15:guide>
        <p15:guide id="5" pos="1625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gistered User" initials="RU" lastIdx="5" clrIdx="0">
    <p:extLst>
      <p:ext uri="{19B8F6BF-5375-455C-9EA6-DF929625EA0E}">
        <p15:presenceInfo xmlns="" xmlns:p15="http://schemas.microsoft.com/office/powerpoint/2012/main" userId="Registered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9A9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2D6BC5-AF55-40F8-A598-F887326E85F7}">
  <a:tblStyle styleId="{742D6BC5-AF55-40F8-A598-F887326E85F7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407" autoAdjust="0"/>
  </p:normalViewPr>
  <p:slideViewPr>
    <p:cSldViewPr snapToGrid="0">
      <p:cViewPr>
        <p:scale>
          <a:sx n="100" d="100"/>
          <a:sy n="100" d="100"/>
        </p:scale>
        <p:origin x="-516" y="-162"/>
      </p:cViewPr>
      <p:guideLst>
        <p:guide orient="horz" pos="826"/>
        <p:guide orient="horz"/>
        <p:guide orient="horz" pos="3167"/>
        <p:guide pos="2880"/>
        <p:guide pos="657"/>
        <p:guide pos="53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6" d="100"/>
          <a:sy n="56" d="100"/>
        </p:scale>
        <p:origin x="277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592657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1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030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-7650" y="2626031"/>
            <a:ext cx="9144000" cy="1886625"/>
          </a:xfrm>
          <a:prstGeom prst="rect">
            <a:avLst/>
          </a:prstGeom>
          <a:solidFill>
            <a:srgbClr val="004430">
              <a:alpha val="53330"/>
            </a:srgbClr>
          </a:solidFill>
          <a:ln>
            <a:noFill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719176" y="2963363"/>
            <a:ext cx="6598199" cy="1159875"/>
          </a:xfrm>
          <a:prstGeom prst="rect">
            <a:avLst/>
          </a:prstGeom>
        </p:spPr>
        <p:txBody>
          <a:bodyPr lIns="68569" tIns="68569" rIns="68569" bIns="68569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1" y="4265981"/>
            <a:ext cx="9197399" cy="883425"/>
            <a:chOff x="0" y="5687975"/>
            <a:chExt cx="9197399" cy="1177900"/>
          </a:xfrm>
        </p:grpSpPr>
        <p:sp>
          <p:nvSpPr>
            <p:cNvPr id="12" name="Shape 12"/>
            <p:cNvSpPr/>
            <p:nvPr/>
          </p:nvSpPr>
          <p:spPr>
            <a:xfrm>
              <a:off x="0" y="5948175"/>
              <a:ext cx="9197399" cy="91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  <p:sp>
          <p:nvSpPr>
            <p:cNvPr id="13" name="Shape 13"/>
            <p:cNvSpPr/>
            <p:nvPr/>
          </p:nvSpPr>
          <p:spPr>
            <a:xfrm>
              <a:off x="772200" y="5687975"/>
              <a:ext cx="703500" cy="336299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100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 (leaf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8EC64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400"/>
            </a:lvl2pPr>
            <a:lvl3pPr lvl="2">
              <a:spcBef>
                <a:spcPts val="0"/>
              </a:spcBef>
              <a:buSzPct val="100000"/>
              <a:defRPr sz="1400"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28" name="Shape 28" descr="File:Green leaf leaves.jpg"/>
          <p:cNvPicPr preferRelativeResize="0"/>
          <p:nvPr/>
        </p:nvPicPr>
        <p:blipFill rotWithShape="1">
          <a:blip r:embed="rId2">
            <a:alphaModFix/>
          </a:blip>
          <a:srcRect l="23060" t="43020" r="25498" b="19584"/>
          <a:stretch/>
        </p:blipFill>
        <p:spPr>
          <a:xfrm rot="10800000">
            <a:off x="-118826" y="644588"/>
            <a:ext cx="1861901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ea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3" name="Shape 33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(sky)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2257425" y="1709142"/>
            <a:ext cx="6153300" cy="3159674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8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689EE1"/>
              </a:buClr>
              <a:defRPr/>
            </a:lvl4pPr>
            <a:lvl5pPr lvl="4" rtl="0">
              <a:spcBef>
                <a:spcPts val="0"/>
              </a:spcBef>
              <a:buClr>
                <a:srgbClr val="689EE1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38" name="Shape 3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39" descr="Flat land, big sky, Wicken Fen"/>
          <p:cNvPicPr preferRelativeResize="0"/>
          <p:nvPr/>
        </p:nvPicPr>
        <p:blipFill rotWithShape="1">
          <a:blip r:embed="rId3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(sea)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539EB9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48" name="Shape 48" descr="Sea, Ocean, Infinity, Wide,"/>
          <p:cNvPicPr preferRelativeResize="0"/>
          <p:nvPr/>
        </p:nvPicPr>
        <p:blipFill rotWithShape="1">
          <a:blip r:embed="rId2">
            <a:alphaModFix/>
          </a:blip>
          <a:srcRect l="12148" t="41829" r="47083" b="28534"/>
          <a:stretch/>
        </p:blipFill>
        <p:spPr>
          <a:xfrm>
            <a:off x="-118825" y="644589"/>
            <a:ext cx="2061924" cy="843094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2257425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5566073" y="1764507"/>
            <a:ext cx="3120900" cy="31612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1pPr>
            <a:lvl2pPr lvl="1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2pPr>
            <a:lvl3pPr lvl="2" rtl="0">
              <a:spcBef>
                <a:spcPts val="0"/>
              </a:spcBef>
              <a:buClr>
                <a:srgbClr val="539EB9"/>
              </a:buClr>
              <a:buSzPct val="100000"/>
              <a:defRPr sz="1400"/>
            </a:lvl3pPr>
            <a:lvl4pPr lvl="3" rtl="0">
              <a:spcBef>
                <a:spcPts val="0"/>
              </a:spcBef>
              <a:buClr>
                <a:srgbClr val="539EB9"/>
              </a:buClr>
              <a:defRPr/>
            </a:lvl4pPr>
            <a:lvl5pPr lvl="4" rtl="0">
              <a:spcBef>
                <a:spcPts val="0"/>
              </a:spcBef>
              <a:buClr>
                <a:srgbClr val="539EB9"/>
              </a:buClr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1pPr>
            <a:lvl2pPr lvl="1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2pPr>
            <a:lvl3pPr lvl="2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3pPr>
            <a:lvl4pPr lvl="3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4pPr>
            <a:lvl5pPr lvl="4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5pPr>
            <a:lvl6pPr lvl="5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6pPr>
            <a:lvl7pPr lvl="6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7pPr>
            <a:lvl8pPr lvl="7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8pPr>
            <a:lvl9pPr lvl="8" rtl="0">
              <a:spcBef>
                <a:spcPts val="0"/>
              </a:spcBef>
              <a:buClr>
                <a:srgbClr val="539EB9"/>
              </a:buClr>
              <a:defRPr>
                <a:solidFill>
                  <a:srgbClr val="539EB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 (sky)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-275" y="-56"/>
            <a:ext cx="9144000" cy="5143500"/>
          </a:xfrm>
          <a:prstGeom prst="rect">
            <a:avLst/>
          </a:prstGeom>
          <a:noFill/>
          <a:ln w="228600" cap="flat" cmpd="sng">
            <a:solidFill>
              <a:srgbClr val="689EE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68569" tIns="68569" rIns="68569" bIns="68569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100"/>
          </a:p>
        </p:txBody>
      </p:sp>
      <p:pic>
        <p:nvPicPr>
          <p:cNvPr id="74" name="Shape 74" descr="Flat land, big sky, Wicken Fen"/>
          <p:cNvPicPr preferRelativeResize="0"/>
          <p:nvPr/>
        </p:nvPicPr>
        <p:blipFill rotWithShape="1">
          <a:blip r:embed="rId2">
            <a:alphaModFix/>
          </a:blip>
          <a:srcRect l="17543" t="27744" r="33752" b="32456"/>
          <a:stretch/>
        </p:blipFill>
        <p:spPr>
          <a:xfrm>
            <a:off x="-118825" y="644588"/>
            <a:ext cx="2061924" cy="8430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2257426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414203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6570979" y="1864520"/>
            <a:ext cx="2051699" cy="3061349"/>
          </a:xfrm>
          <a:prstGeom prst="rect">
            <a:avLst/>
          </a:prstGeom>
        </p:spPr>
        <p:txBody>
          <a:bodyPr lIns="68569" tIns="68569" rIns="68569" bIns="68569" anchor="t" anchorCtr="0"/>
          <a:lstStyle>
            <a:lvl1pPr lvl="0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1pPr>
            <a:lvl2pPr lvl="1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2pPr>
            <a:lvl3pPr lvl="2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3pPr>
            <a:lvl4pPr lvl="3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4pPr>
            <a:lvl5pPr lvl="4" rtl="0">
              <a:spcBef>
                <a:spcPts val="0"/>
              </a:spcBef>
              <a:buClr>
                <a:srgbClr val="689EE1"/>
              </a:buClr>
              <a:buSzPct val="100000"/>
              <a:defRPr sz="1100"/>
            </a:lvl5pPr>
            <a:lvl6pPr lvl="5" rtl="0">
              <a:spcBef>
                <a:spcPts val="0"/>
              </a:spcBef>
              <a:buSzPct val="100000"/>
              <a:defRPr sz="1100"/>
            </a:lvl6pPr>
            <a:lvl7pPr lvl="6" rtl="0">
              <a:spcBef>
                <a:spcPts val="0"/>
              </a:spcBef>
              <a:buSzPct val="100000"/>
              <a:defRPr sz="1100"/>
            </a:lvl7pPr>
            <a:lvl8pPr lvl="7" rtl="0">
              <a:spcBef>
                <a:spcPts val="0"/>
              </a:spcBef>
              <a:buSzPct val="100000"/>
              <a:defRPr sz="1100"/>
            </a:lvl8pPr>
            <a:lvl9pPr lvl="8" rtl="0">
              <a:spcBef>
                <a:spcPts val="0"/>
              </a:spcBef>
              <a:buSzPct val="100000"/>
              <a:defRPr sz="11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2257425" y="887475"/>
            <a:ext cx="6153300" cy="726975"/>
          </a:xfrm>
          <a:prstGeom prst="rect">
            <a:avLst/>
          </a:prstGeom>
        </p:spPr>
        <p:txBody>
          <a:bodyPr lIns="68569" tIns="68569" rIns="68569" bIns="68569" anchor="b" anchorCtr="0"/>
          <a:lstStyle>
            <a:lvl1pPr lvl="0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1pPr>
            <a:lvl2pPr lvl="1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2pPr>
            <a:lvl3pPr lvl="2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3pPr>
            <a:lvl4pPr lvl="3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4pPr>
            <a:lvl5pPr lvl="4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5pPr>
            <a:lvl6pPr lvl="5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6pPr>
            <a:lvl7pPr lvl="6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7pPr>
            <a:lvl8pPr lvl="7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8pPr>
            <a:lvl9pPr lvl="8" rtl="0">
              <a:spcBef>
                <a:spcPts val="0"/>
              </a:spcBef>
              <a:buClr>
                <a:srgbClr val="689EE1"/>
              </a:buClr>
              <a:defRPr>
                <a:solidFill>
                  <a:srgbClr val="689EE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b" anchorCtr="0"/>
          <a:lstStyle>
            <a:lvl1pPr lvl="0">
              <a:spcBef>
                <a:spcPts val="0"/>
              </a:spcBef>
              <a:buClr>
                <a:srgbClr val="8EC641"/>
              </a:buClr>
              <a:buSzPct val="100000"/>
              <a:buFont typeface="Roboto Slab"/>
              <a:buNone/>
              <a:defRPr sz="2400" b="1">
                <a:solidFill>
                  <a:srgbClr val="8EC64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24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/>
          <a:lstStyle>
            <a:lvl1pPr lvl="0">
              <a:spcBef>
                <a:spcPts val="600"/>
              </a:spcBef>
              <a:buClr>
                <a:srgbClr val="8EC641"/>
              </a:buClr>
              <a:buSzPct val="100000"/>
              <a:buFont typeface="Roboto"/>
              <a:buChar char="◍"/>
              <a:defRPr sz="3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8EC641"/>
              </a:buClr>
              <a:buSzPct val="100000"/>
              <a:buFont typeface="Roboto"/>
              <a:defRPr sz="24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8EC641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666666"/>
              </a:buClr>
              <a:buSzPct val="100000"/>
              <a:buFont typeface="Roboto"/>
              <a:defRPr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9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1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95"/>
          <p:cNvSpPr txBox="1">
            <a:spLocks/>
          </p:cNvSpPr>
          <p:nvPr/>
        </p:nvSpPr>
        <p:spPr>
          <a:xfrm>
            <a:off x="1682382" y="2963363"/>
            <a:ext cx="7361606" cy="1159875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Roboto Slab"/>
              <a:buNone/>
              <a:defRPr sz="4800" b="1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Oxygen"/>
              <a:buNone/>
              <a:defRPr sz="48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제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12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장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sz="3600" dirty="0">
                <a:latin typeface="HY견고딕" pitchFamily="18" charset="-127"/>
                <a:ea typeface="HY견고딕" pitchFamily="18" charset="-127"/>
              </a:rPr>
            </a:br>
            <a:r>
              <a:rPr lang="ko-KR" altLang="en-US" sz="3600" dirty="0" err="1" smtClean="0">
                <a:latin typeface="HY견고딕" pitchFamily="18" charset="-127"/>
                <a:ea typeface="HY견고딕" pitchFamily="18" charset="-127"/>
              </a:rPr>
              <a:t>스토어드</a:t>
            </a:r>
            <a:r>
              <a:rPr lang="ko-KR" altLang="en-US" sz="3600" dirty="0" smtClean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3600" dirty="0">
                <a:latin typeface="HY견고딕" pitchFamily="18" charset="-127"/>
                <a:ea typeface="HY견고딕" pitchFamily="18" charset="-127"/>
              </a:rPr>
              <a:t>프로그램</a:t>
            </a:r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-</a:t>
            </a:r>
            <a:r>
              <a:rPr lang="en-US" altLang="ko-KR" sz="3600" dirty="0" smtClean="0">
                <a:latin typeface="HY견고딕" pitchFamily="18" charset="-127"/>
                <a:ea typeface="HY견고딕" pitchFamily="18" charset="-127"/>
              </a:rPr>
              <a:t>Part2</a:t>
            </a:r>
            <a:endParaRPr lang="en" altLang="ko-KR" sz="36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3.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트리거란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4.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5.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트리거의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종류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043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4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16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185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58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6.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생성과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867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7. New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테이블과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Old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테이블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7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란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B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efore insert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생성하기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954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8. Before insert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4"/>
            <a:ext cx="7481887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6094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9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다중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트리거와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중첩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9.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다중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트리거와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중첩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13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중첩 </a:t>
            </a:r>
            <a:r>
              <a:rPr lang="ko-KR" altLang="en-US" dirty="0" err="1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생성하고 작동 확인하기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40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중첩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생성하고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621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중첩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생성하고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6"/>
            <a:ext cx="7481888" cy="373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054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중첩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생성하고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958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10.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중첩 </a:t>
            </a:r>
            <a:r>
              <a:rPr lang="ko-KR" altLang="en-US" dirty="0" err="1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트리거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 생성하고 작동 확인하기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171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2209921" y="1844981"/>
            <a:ext cx="4948649" cy="1159875"/>
          </a:xfrm>
          <a:prstGeom prst="rect">
            <a:avLst/>
          </a:prstGeom>
        </p:spPr>
        <p:txBody>
          <a:bodyPr lIns="68569" tIns="68569" rIns="68569" bIns="68569" anchor="ctr" anchorCtr="0">
            <a:noAutofit/>
          </a:bodyPr>
          <a:lstStyle/>
          <a:p>
            <a:pPr algn="ctr"/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감사합니다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.</a:t>
            </a:r>
            <a:endParaRPr lang="en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752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1.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란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?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 smtClean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4"/>
            <a:ext cx="7481887" cy="371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249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447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314450" y="4276725"/>
            <a:ext cx="704850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311275"/>
            <a:ext cx="7481887" cy="3716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963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127">
            <a:extLst>
              <a:ext uri="{FF2B5EF4-FFF2-40B4-BE49-F238E27FC236}">
                <a16:creationId xmlns="" xmlns:a16="http://schemas.microsoft.com/office/drawing/2014/main" id="{0D9BB23A-A5DA-4642-9FD5-5ECE52B681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3294" y="592879"/>
            <a:ext cx="6381286" cy="726975"/>
          </a:xfrm>
          <a:prstGeom prst="rect">
            <a:avLst/>
          </a:prstGeom>
        </p:spPr>
        <p:txBody>
          <a:bodyPr lIns="68569" tIns="68569" rIns="68569" bIns="68569" anchor="b" anchorCtr="0">
            <a:noAutofit/>
          </a:bodyPr>
          <a:lstStyle/>
          <a:p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2.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커서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(cursor)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활용 </a:t>
            </a:r>
            <a:r>
              <a:rPr lang="en-US" altLang="ko-KR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- </a:t>
            </a:r>
            <a:r>
              <a:rPr lang="ko-KR" altLang="en-US" dirty="0">
                <a:solidFill>
                  <a:schemeClr val="tx1"/>
                </a:solidFill>
                <a:latin typeface="HY견고딕" pitchFamily="18" charset="-127"/>
                <a:ea typeface="HY견고딕" pitchFamily="18" charset="-127"/>
              </a:rPr>
              <a:t>실습</a:t>
            </a:r>
            <a:endParaRPr lang="en-US" altLang="ko-KR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11275"/>
            <a:ext cx="7481888" cy="371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82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riel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4826</TotalTime>
  <Words>232</Words>
  <Application>Microsoft Office PowerPoint</Application>
  <PresentationFormat>화면 슬라이드 쇼(16:9)</PresentationFormat>
  <Paragraphs>29</Paragraphs>
  <Slides>29</Slides>
  <Notes>29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Ariel template</vt:lpstr>
      <vt:lpstr>PowerPoint 프레젠테이션</vt:lpstr>
      <vt:lpstr>1. 커서(cursor)란?</vt:lpstr>
      <vt:lpstr>1. 커서(cursor)란?</vt:lpstr>
      <vt:lpstr>2. 커서(cursor)활용 - 실습</vt:lpstr>
      <vt:lpstr>2. 커서(cursor)활용 - 실습</vt:lpstr>
      <vt:lpstr>2. 커서(cursor)활용 - 실습</vt:lpstr>
      <vt:lpstr>2. 커서(cursor)활용 - 실습</vt:lpstr>
      <vt:lpstr>2. 커서(cursor)활용 - 실습</vt:lpstr>
      <vt:lpstr>2. 커서(cursor)활용 - 실습</vt:lpstr>
      <vt:lpstr>3. 트리거란?</vt:lpstr>
      <vt:lpstr>4. 트리거 생성과 작동 확인하기(실습)</vt:lpstr>
      <vt:lpstr>4. 트리거 생성과 작동 확인하기(실습)</vt:lpstr>
      <vt:lpstr>5. 트리거의 종류</vt:lpstr>
      <vt:lpstr>6. 트리거 생성과 작동 확인하기(실습)</vt:lpstr>
      <vt:lpstr>6. 트리거 생성과 작동 확인하기(실습)</vt:lpstr>
      <vt:lpstr>6. 트리거 생성과 작동 확인하기(실습)</vt:lpstr>
      <vt:lpstr>6. 트리거 생성과 작동 확인하기(실습)</vt:lpstr>
      <vt:lpstr>6. 트리거 생성과 작동 확인하기(실습)</vt:lpstr>
      <vt:lpstr>7. New테이블과 Old테이블</vt:lpstr>
      <vt:lpstr>8. Before insert 트리거 생성하기(실습)</vt:lpstr>
      <vt:lpstr>8. Before insert 트리거 생성하기(실습)</vt:lpstr>
      <vt:lpstr>9. 다중 트리거와 중첩 트리거</vt:lpstr>
      <vt:lpstr>9. 다중 트리거와 중첩 트리거</vt:lpstr>
      <vt:lpstr>10. 중첩 트리거 생성하고 작동 확인하기(실습)</vt:lpstr>
      <vt:lpstr>10. 중첩 트리거 생성하고 작동 확인하기(실습)</vt:lpstr>
      <vt:lpstr>10. 중첩 트리거 생성하고 작동 확인하기(실습)</vt:lpstr>
      <vt:lpstr>10. 중첩 트리거 생성하고 작동 확인하기(실습)</vt:lpstr>
      <vt:lpstr>10. 중첩 트리거 생성하고 작동 확인하기(실습)</vt:lpstr>
      <vt:lpstr>감사합니다.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Administrator</dc:creator>
  <cp:lastModifiedBy>코딩형</cp:lastModifiedBy>
  <cp:revision>1800</cp:revision>
  <dcterms:modified xsi:type="dcterms:W3CDTF">2020-03-08T09:12:43Z</dcterms:modified>
</cp:coreProperties>
</file>